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372" r:id="rId3"/>
    <p:sldId id="373" r:id="rId4"/>
    <p:sldId id="379" r:id="rId5"/>
    <p:sldId id="375" r:id="rId6"/>
    <p:sldId id="377" r:id="rId7"/>
    <p:sldId id="376" r:id="rId8"/>
    <p:sldId id="378" r:id="rId9"/>
    <p:sldId id="380" r:id="rId10"/>
    <p:sldId id="381" r:id="rId11"/>
    <p:sldId id="382" r:id="rId12"/>
    <p:sldId id="260" r:id="rId13"/>
  </p:sldIdLst>
  <p:sldSz cx="12192000" cy="6858000"/>
  <p:notesSz cx="6858000" cy="9144000"/>
  <p:custDataLst>
    <p:tags r:id="rId16"/>
  </p:custDataLst>
  <p:defaultTextStyle>
    <a:defPPr rtl="0"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712E"/>
    <a:srgbClr val="444E56"/>
    <a:srgbClr val="117186"/>
    <a:srgbClr val="004C75"/>
    <a:srgbClr val="808080"/>
    <a:srgbClr val="4590B8"/>
    <a:srgbClr val="4876CD"/>
    <a:srgbClr val="99FF66"/>
    <a:srgbClr val="99CC00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44" autoAdjust="0"/>
  </p:normalViewPr>
  <p:slideViewPr>
    <p:cSldViewPr snapToGrid="0">
      <p:cViewPr varScale="1">
        <p:scale>
          <a:sx n="108" d="100"/>
          <a:sy n="108" d="100"/>
        </p:scale>
        <p:origin x="15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99690-A1B4-4631-A843-BC33AAFEB53A}" type="datetimeFigureOut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2024/9/2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93706-78A1-4E82-BB60-80A7D602F484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CBC27D5-E943-4688-A3E4-00C0F3344C8A}" type="datetimeFigureOut">
              <a:rPr lang="zh-CN" altLang="en-US" smtClean="0"/>
              <a:t>2024/9/2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9B6F5C-370E-43A9-8FB2-7FE12A59E2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7079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3842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2167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8261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7170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7130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8043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1928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814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6417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6534" y="4264429"/>
            <a:ext cx="11262866" cy="2126136"/>
          </a:xfrm>
          <a:prstGeom prst="rect">
            <a:avLst/>
          </a:prstGeom>
          <a:solidFill>
            <a:srgbClr val="1A326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E7F0539-EDB5-495D-89F2-C833D4240245}" type="datetime1">
              <a:rPr lang="zh-CN" altLang="en-US" smtClean="0"/>
              <a:t>2024/9/2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9B87A8-1EAB-458E-AEB0-B95362887253}" type="datetime1">
              <a:rPr lang="zh-CN" altLang="en-US" smtClean="0"/>
              <a:t>2024/9/2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9575" y="1027220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6389FF3-696C-40BE-8139-C6DC043C8C6C}" type="datetime1">
              <a:rPr lang="zh-CN" altLang="en-US" smtClean="0"/>
              <a:t>2024/9/2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30000"/>
                    </a14:imgEffect>
                    <a14:imgEffect>
                      <a14:colorTemperature colorTemp="88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" r="230"/>
          <a:stretch>
            <a:fillRect/>
          </a:stretch>
        </p:blipFill>
        <p:spPr>
          <a:xfrm>
            <a:off x="446533" y="734134"/>
            <a:ext cx="10050914" cy="5666666"/>
          </a:xfrm>
          <a:prstGeom prst="rect">
            <a:avLst/>
          </a:prstGeom>
          <a:noFill/>
        </p:spPr>
      </p:pic>
      <p:sp>
        <p:nvSpPr>
          <p:cNvPr id="7" name="矩形 6"/>
          <p:cNvSpPr>
            <a:spLocks noChangeAspect="1"/>
          </p:cNvSpPr>
          <p:nvPr/>
        </p:nvSpPr>
        <p:spPr>
          <a:xfrm>
            <a:off x="8838650" y="734133"/>
            <a:ext cx="2906817" cy="5679949"/>
          </a:xfrm>
          <a:prstGeom prst="rect">
            <a:avLst/>
          </a:prstGeom>
          <a:gradFill>
            <a:gsLst>
              <a:gs pos="50000">
                <a:srgbClr val="1A3260"/>
              </a:gs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A964671-51AB-4679-97BB-A5767C65AB0C}" type="datetime1">
              <a:rPr lang="zh-CN" altLang="en-US" smtClean="0"/>
              <a:t>2024/9/2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标题 1"/>
          <p:cNvSpPr txBox="1"/>
          <p:nvPr userDrawn="1"/>
        </p:nvSpPr>
        <p:spPr>
          <a:xfrm>
            <a:off x="8353019" y="2416478"/>
            <a:ext cx="3081576" cy="935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sz="4800" dirty="0">
                <a:solidFill>
                  <a:srgbClr val="FFFFFF"/>
                </a:solidFill>
              </a:rPr>
              <a:t>感谢观看</a:t>
            </a:r>
            <a:endParaRPr lang="en-US" sz="4800" dirty="0">
              <a:solidFill>
                <a:srgbClr val="FFFFFF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97723" y="3695796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spect="1"/>
          </p:cNvSpPr>
          <p:nvPr/>
        </p:nvSpPr>
        <p:spPr>
          <a:xfrm>
            <a:off x="440286" y="49802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585776"/>
            <a:ext cx="11029616" cy="101380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8ABD03-1D09-4FDF-B7F3-BC40D9AA2B4B}" type="datetime1">
              <a:rPr lang="zh-CN" altLang="en-US" smtClean="0"/>
              <a:t>2024/9/2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9575" y="794463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946AA11-7391-430C-8DDA-B49E90C09240}" type="datetime1">
              <a:rPr lang="zh-CN" altLang="en-US" smtClean="0"/>
              <a:t>2024/9/2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445982" y="606554"/>
            <a:ext cx="11300036" cy="8897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606554"/>
            <a:ext cx="11029616" cy="878681"/>
          </a:xfrm>
        </p:spPr>
        <p:txBody>
          <a:bodyPr rtlCol="0"/>
          <a:lstStyle/>
          <a:p>
            <a:pPr rt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B4526D-7BDC-448E-8C9D-BB317B965AC2}" type="datetime1">
              <a:rPr lang="zh-CN" altLang="en-US" smtClean="0"/>
              <a:t>2024/9/2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86246" y="717139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0E3E17-F14F-4B33-BB9A-F35E533AB708}" type="datetime1">
              <a:rPr lang="zh-CN" altLang="en-US" smtClean="0"/>
              <a:t>2024/9/2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9575" y="1027220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F29E20-40CA-4076-A63E-629668579597}" type="datetime1">
              <a:rPr lang="zh-CN" altLang="en-US" smtClean="0"/>
              <a:t>2024/9/2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长方形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9575" y="1027220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1666FA-6BE5-48DD-9D44-2221F5CF0654}" type="datetime1">
              <a:rPr lang="zh-CN" altLang="en-US" smtClean="0"/>
              <a:t>2024/9/2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88D6F37-DAF3-4711-B0CF-E517C0EBEE12}" type="datetime1">
              <a:rPr lang="zh-CN" altLang="en-US" smtClean="0"/>
              <a:t>2024/9/2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EF714D-CDEC-4A62-B928-1473E0C461ED}" type="datetime1">
              <a:rPr lang="zh-CN" altLang="en-US" smtClean="0"/>
              <a:t>2024/9/2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n-US"/>
              <a:t>编辑母版文本样式</a:t>
            </a:r>
          </a:p>
          <a:p>
            <a:pPr lvl="1" rtl="0"/>
            <a:r>
              <a:rPr lang="en-US"/>
              <a:t>第二级</a:t>
            </a:r>
          </a:p>
          <a:p>
            <a:pPr lvl="2" rtl="0"/>
            <a:r>
              <a:rPr lang="en-US"/>
              <a:t>第三级</a:t>
            </a:r>
          </a:p>
          <a:p>
            <a:pPr lvl="3" rtl="0"/>
            <a:r>
              <a:rPr lang="en-US"/>
              <a:t>第四级</a:t>
            </a:r>
          </a:p>
          <a:p>
            <a:pPr lvl="4" rtl="0"/>
            <a:r>
              <a:rPr lang="en-US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05951" y="6296959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6919CB4-F61F-4504-B693-1C4E320BF5D6}" type="datetime1">
              <a:rPr lang="zh-CN" altLang="en-US" smtClean="0"/>
              <a:t>2024/9/2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81192" y="6292633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58300" y="6296959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446534" y="249384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矩形 9"/>
          <p:cNvSpPr/>
          <p:nvPr/>
        </p:nvSpPr>
        <p:spPr>
          <a:xfrm>
            <a:off x="8042147" y="245827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矩形 10"/>
          <p:cNvSpPr/>
          <p:nvPr/>
        </p:nvSpPr>
        <p:spPr>
          <a:xfrm>
            <a:off x="4241830" y="249384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242060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2105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27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数字连接"/>
          <p:cNvPicPr>
            <a:picLocks noChangeAspect="1"/>
          </p:cNvPicPr>
          <p:nvPr/>
        </p:nvPicPr>
        <p:blipFill rotWithShape="1">
          <a:blip r:embed="rId3" cstate="screen"/>
          <a:srcRect l="13265" t="9091" r="3502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矩形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82601" y="4461097"/>
            <a:ext cx="10993549" cy="1851026"/>
          </a:xfrm>
        </p:spPr>
        <p:txBody>
          <a:bodyPr rtlCol="0" anchor="t">
            <a:noAutofit/>
          </a:bodyPr>
          <a:lstStyle/>
          <a:p>
            <a:pPr rtl="0">
              <a:lnSpc>
                <a:spcPct val="120000"/>
              </a:lnSpc>
            </a:pPr>
            <a:r>
              <a:rPr lang="en-US" altLang="zh-CN" sz="7200" cap="none" dirty="0">
                <a:solidFill>
                  <a:schemeClr val="bg1"/>
                </a:solidFill>
              </a:rPr>
              <a:t>5.2 </a:t>
            </a:r>
            <a:r>
              <a:rPr lang="zh-CN" altLang="en-US" sz="7200" cap="none" dirty="0">
                <a:solidFill>
                  <a:schemeClr val="bg1"/>
                </a:solidFill>
              </a:rPr>
              <a:t>底盘概述</a:t>
            </a:r>
            <a:endParaRPr lang="zh-CN" altLang="en-US" sz="7200" cap="none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679" y="300388"/>
            <a:ext cx="4974997" cy="867156"/>
          </a:xfrm>
          <a:prstGeom prst="rect">
            <a:avLst/>
          </a:prstGeom>
        </p:spPr>
      </p:pic>
      <p:sp>
        <p:nvSpPr>
          <p:cNvPr id="12" name="副标题 2"/>
          <p:cNvSpPr txBox="1"/>
          <p:nvPr/>
        </p:nvSpPr>
        <p:spPr>
          <a:xfrm>
            <a:off x="6950679" y="5592632"/>
            <a:ext cx="4642095" cy="63547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3200" cap="none" dirty="0" err="1">
                <a:solidFill>
                  <a:schemeClr val="bg1"/>
                </a:solidFill>
              </a:rPr>
              <a:t>RoboWalker</a:t>
            </a:r>
            <a:r>
              <a:rPr lang="en-US" altLang="zh-CN" sz="3200" cap="none" dirty="0">
                <a:solidFill>
                  <a:schemeClr val="bg1"/>
                </a:solidFill>
              </a:rPr>
              <a:t> | </a:t>
            </a:r>
            <a:r>
              <a:rPr lang="en-US" altLang="zh-CN" sz="3200" cap="none" dirty="0" err="1">
                <a:solidFill>
                  <a:schemeClr val="bg1"/>
                </a:solidFill>
              </a:rPr>
              <a:t>Yssickjgd</a:t>
            </a:r>
            <a:endParaRPr lang="en-US" sz="4000" cap="non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>
            <a:extLst>
              <a:ext uri="{FF2B5EF4-FFF2-40B4-BE49-F238E27FC236}">
                <a16:creationId xmlns:a16="http://schemas.microsoft.com/office/drawing/2014/main" id="{244C718F-420F-4F7A-929E-D15510AF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3 </a:t>
            </a:r>
            <a:r>
              <a:rPr lang="zh-CN" altLang="en-US" sz="4000" cap="none" dirty="0"/>
              <a:t>底盘要完成的工作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8165DA2-480B-442F-B6EB-F19064A4D859}"/>
              </a:ext>
            </a:extLst>
          </p:cNvPr>
          <p:cNvSpPr txBox="1"/>
          <p:nvPr/>
        </p:nvSpPr>
        <p:spPr>
          <a:xfrm>
            <a:off x="581193" y="1550046"/>
            <a:ext cx="11029616" cy="2578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运动学与动力学逆解算：根据遥控器或小电脑输入的控制信号，即底盘平动速度与角速度的目标值，解算到每个电机的速度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扭矩（或电流）目标值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是底盘运动的根本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位姿与运动学解算：根据底盘陀螺仪与每个电机的数据，确定当前底盘的朝向，进而确定在场地坐标系（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Odom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系）下的速度与角速度的值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底盘动力学闭环对电机的前馈、小陀螺、上坡功率分配时需要使用，后面也会发给小电脑用于自瞄的预判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50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>
            <a:extLst>
              <a:ext uri="{FF2B5EF4-FFF2-40B4-BE49-F238E27FC236}">
                <a16:creationId xmlns:a16="http://schemas.microsoft.com/office/drawing/2014/main" id="{244C718F-420F-4F7A-929E-D15510AF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3 </a:t>
            </a:r>
            <a:r>
              <a:rPr lang="zh-CN" altLang="en-US" sz="4000" cap="none" dirty="0"/>
              <a:t>底盘要完成的工作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8165DA2-480B-442F-B6EB-F19064A4D859}"/>
              </a:ext>
            </a:extLst>
          </p:cNvPr>
          <p:cNvSpPr txBox="1"/>
          <p:nvPr/>
        </p:nvSpPr>
        <p:spPr>
          <a:xfrm>
            <a:off x="581193" y="1550046"/>
            <a:ext cx="11029616" cy="5106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其它相关适配算法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牵引力补偿：防止坡上打滑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阻力补偿：轮组机械结构导致的阻力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功率控制：比赛对底盘有功率限制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速度规划：操作手只有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WSAD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，直接映射到最大速度上会导致急加速急刹车，对操作手手感不好，过于剧烈的转向也会导致翻车，因此需要一定的规划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全向轮与麦轮底盘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陀螺仪纠偏：该两种底盘存在滚子容易打滑，当整车重心不均情况下底盘可能会因打滑而漂移，速度方向呈现出朝向某个恒定方向的稳定偏移。陀螺仪纠偏算法可缓解该现象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舵轮底盘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舵向电机就近转位：舵向电机控制底盘轮组方向，轮向电机控制底盘轮组角速度。而对于底盘来说，我们更需要方向上的精准性，也更需要方向上的快速响应，因此舵向电机需要在角度改变时就近转位。举一个典型例子：你在前进，舵向电机位于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0°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，轮向电机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5rad/s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，想后退了，这时候让轮向电机直接变成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-5rad/s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是比舵向电机转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180°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更适宜的。此外，在车车高速运动时，舵向电机快速改变方向，也易造成底盘的打滑与侧翻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速度与扭矩投影：由于轮向电机的朝向受舵向电机当前角度的影响，在转向的中间过程中轮向电机可能也有输出。这时如果直接输出该速度或者扭矩，可能会导致底盘漂移。因此需要在舵向电机当前角度与目标角度之间的差值上进行投影。这样的话即使舵轮有一定偏角，这个投影也会减少不在目标方向上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的速度或者扭矩的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影响。极端地，当偏角差值为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90°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时，即轮组当前朝向与轮组目标朝向垂直，此时对应的轮向电机角速度、扭矩应为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4249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zh-CN" altLang="en-US" sz="4000" cap="none" dirty="0"/>
              <a:t>目录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1193" y="1800000"/>
            <a:ext cx="11029616" cy="2183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底盘是什么</a:t>
            </a:r>
            <a:endParaRPr lang="en-US" altLang="zh-CN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常见的底盘种类</a:t>
            </a:r>
            <a:endParaRPr lang="en-US" altLang="zh-CN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底盘要完成的工作</a:t>
            </a:r>
            <a:endParaRPr lang="en-US" altLang="zh-CN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82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1 </a:t>
            </a:r>
            <a:r>
              <a:rPr lang="zh-CN" altLang="en-US" sz="4000" cap="none" dirty="0"/>
              <a:t>底盘是什么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1193" y="1800000"/>
            <a:ext cx="11029616" cy="74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能动，能带着整个车动</a:t>
            </a:r>
            <a:endParaRPr lang="en-US" altLang="zh-CN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EAB7B4-C0C6-4536-A596-017EB4999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046" y="4222177"/>
            <a:ext cx="9346520" cy="74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1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1 </a:t>
            </a:r>
            <a:r>
              <a:rPr lang="zh-CN" altLang="en-US" sz="4000" cap="none" dirty="0"/>
              <a:t>底盘是什么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1193" y="1550046"/>
            <a:ext cx="11029616" cy="473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底盘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全向运动底盘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全向轮底盘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麦克纳姆轮底盘（麦轮底盘）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舵轮底盘（矢量底盘、独立转向轮底盘）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。。。。。。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非全向运动底盘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阿克曼底盘（汽车底盘）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差速底盘（滑移底盘，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RM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里不推荐，但一些工训、智能车等比赛常见）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。。。。。。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本章默认底盘是四轮底盘，当然全向轮和舵轮也可以做三轮底盘，也可以进行全向运动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对于电控来说，底盘最重要的区别是轮组的类型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此外，也有一些衍生出来的其它类型底盘，如双全双舵底盘（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RoboPilots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战队、华南虎战队有相关研究）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529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2 </a:t>
            </a:r>
            <a:r>
              <a:rPr lang="zh-CN" altLang="en-US" sz="4000" cap="none" dirty="0"/>
              <a:t>常见的底盘种类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1193" y="1800000"/>
            <a:ext cx="11029616" cy="4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全向轮底盘，触地点形成矩形，每个轮面对正交方向夹角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45°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3A94FBB-8873-4C47-8949-421DC2471143}"/>
              </a:ext>
            </a:extLst>
          </p:cNvPr>
          <p:cNvGrpSpPr/>
          <p:nvPr/>
        </p:nvGrpSpPr>
        <p:grpSpPr>
          <a:xfrm>
            <a:off x="1128129" y="2793427"/>
            <a:ext cx="9935742" cy="3123626"/>
            <a:chOff x="468073" y="3026368"/>
            <a:chExt cx="8866405" cy="278744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1609D31-AAD4-493E-9794-F7EFB1B3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073" y="3026368"/>
              <a:ext cx="2691581" cy="278744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A425B69-2ABD-4C3E-B6F1-FEBE11F1A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9654" y="3030284"/>
              <a:ext cx="3483243" cy="2783529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0499F0C-10E8-49D3-8494-56C07E36B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5706" y="3026368"/>
              <a:ext cx="2678772" cy="2783529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346889D8-357B-496D-A173-28C1E18E3833}"/>
              </a:ext>
            </a:extLst>
          </p:cNvPr>
          <p:cNvSpPr txBox="1"/>
          <p:nvPr/>
        </p:nvSpPr>
        <p:spPr>
          <a:xfrm>
            <a:off x="581191" y="5931187"/>
            <a:ext cx="11029616" cy="74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俯视图</a:t>
            </a:r>
            <a:r>
              <a:rPr lang="en-US" altLang="zh-CN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		</a:t>
            </a:r>
            <a:r>
              <a:rPr lang="zh-CN" altLang="en-US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等轴测视图</a:t>
            </a:r>
            <a:r>
              <a:rPr lang="en-US" altLang="zh-CN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		</a:t>
            </a:r>
            <a:r>
              <a:rPr lang="zh-CN" altLang="en-US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仰视图</a:t>
            </a:r>
            <a:endParaRPr lang="en-US" altLang="zh-CN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084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81193" y="1800000"/>
            <a:ext cx="11029616" cy="701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麦克纳姆轮底盘，触地点形成矩形，每个轮面同向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麦克纳姆轮有两种，如图所示，注意不要装反。装反只能平动，转动会打滑。正确装法</a:t>
            </a:r>
            <a:r>
              <a:rPr lang="zh-CN" altLang="en-US" sz="1600" dirty="0">
                <a:highlight>
                  <a:srgbClr val="FFFF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俯视打叉，仰视画圆</a:t>
            </a:r>
            <a:endParaRPr lang="en-US" altLang="zh-CN" sz="1600" dirty="0">
              <a:highlight>
                <a:srgbClr val="FFFF00"/>
              </a:highligh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B58B1A9-3A71-4D1D-9436-C386CFC4B564}"/>
              </a:ext>
            </a:extLst>
          </p:cNvPr>
          <p:cNvGrpSpPr/>
          <p:nvPr/>
        </p:nvGrpSpPr>
        <p:grpSpPr>
          <a:xfrm>
            <a:off x="841086" y="2793427"/>
            <a:ext cx="10509828" cy="3126528"/>
            <a:chOff x="1204264" y="2878883"/>
            <a:chExt cx="11113305" cy="330605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31A74A1-DBF1-4C1B-82CB-80B973141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8610" y="2878883"/>
              <a:ext cx="5201390" cy="3306053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2D27288A-DC05-4CBB-AEEE-76DDF50E1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4264" y="2878883"/>
              <a:ext cx="2954346" cy="3306053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69C94B1-667F-457C-941C-D1F6EE384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60000" y="2878883"/>
              <a:ext cx="2957569" cy="3306053"/>
            </a:xfrm>
            <a:prstGeom prst="rect">
              <a:avLst/>
            </a:prstGeom>
          </p:spPr>
        </p:pic>
      </p:grpSp>
      <p:sp>
        <p:nvSpPr>
          <p:cNvPr id="22" name="标题 1">
            <a:extLst>
              <a:ext uri="{FF2B5EF4-FFF2-40B4-BE49-F238E27FC236}">
                <a16:creationId xmlns:a16="http://schemas.microsoft.com/office/drawing/2014/main" id="{D4C6B97F-DA56-442E-A11C-7058CEA9C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2 </a:t>
            </a:r>
            <a:r>
              <a:rPr lang="zh-CN" altLang="en-US" sz="4000" cap="none" dirty="0"/>
              <a:t>常见的底盘种类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60C2B5C-F487-467C-8AB8-DD926AF4D1F6}"/>
              </a:ext>
            </a:extLst>
          </p:cNvPr>
          <p:cNvSpPr txBox="1"/>
          <p:nvPr/>
        </p:nvSpPr>
        <p:spPr>
          <a:xfrm>
            <a:off x="581191" y="5931187"/>
            <a:ext cx="11029616" cy="74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俯视图</a:t>
            </a:r>
            <a:r>
              <a:rPr lang="en-US" altLang="zh-CN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		</a:t>
            </a:r>
            <a:r>
              <a:rPr lang="zh-CN" altLang="en-US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等轴测视图</a:t>
            </a:r>
            <a:r>
              <a:rPr lang="en-US" altLang="zh-CN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		</a:t>
            </a:r>
            <a:r>
              <a:rPr lang="zh-CN" altLang="en-US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仰视图</a:t>
            </a:r>
            <a:endParaRPr lang="en-US" altLang="zh-CN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086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81193" y="1800000"/>
            <a:ext cx="11029616" cy="4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舵轮底盘，触地点形成矩形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B421DAD-1F58-4718-B356-59808A866CD5}"/>
              </a:ext>
            </a:extLst>
          </p:cNvPr>
          <p:cNvGrpSpPr/>
          <p:nvPr/>
        </p:nvGrpSpPr>
        <p:grpSpPr>
          <a:xfrm>
            <a:off x="652678" y="2793427"/>
            <a:ext cx="10886644" cy="3119238"/>
            <a:chOff x="345662" y="2793427"/>
            <a:chExt cx="11538658" cy="3306053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68048CC-824F-4A8A-8F0F-F7C71416D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9191" y="2797318"/>
              <a:ext cx="3305129" cy="330216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06BF287-668D-4AEA-9A79-845BD7327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662" y="2793427"/>
              <a:ext cx="3303099" cy="3306053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3023C39-D255-45AB-8EF3-74EBA34F0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761" y="2793427"/>
              <a:ext cx="4930430" cy="3306053"/>
            </a:xfrm>
            <a:prstGeom prst="rect">
              <a:avLst/>
            </a:prstGeom>
          </p:spPr>
        </p:pic>
      </p:grpSp>
      <p:sp>
        <p:nvSpPr>
          <p:cNvPr id="23" name="标题 1">
            <a:extLst>
              <a:ext uri="{FF2B5EF4-FFF2-40B4-BE49-F238E27FC236}">
                <a16:creationId xmlns:a16="http://schemas.microsoft.com/office/drawing/2014/main" id="{244C718F-420F-4F7A-929E-D15510AF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2 </a:t>
            </a:r>
            <a:r>
              <a:rPr lang="zh-CN" altLang="en-US" sz="4000" cap="none" dirty="0"/>
              <a:t>常见的底盘种类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960F0D6-12DB-427C-BBDE-A39EC512482E}"/>
              </a:ext>
            </a:extLst>
          </p:cNvPr>
          <p:cNvSpPr txBox="1"/>
          <p:nvPr/>
        </p:nvSpPr>
        <p:spPr>
          <a:xfrm>
            <a:off x="581191" y="5931187"/>
            <a:ext cx="11029616" cy="74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俯视图</a:t>
            </a:r>
            <a:r>
              <a:rPr lang="en-US" altLang="zh-CN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		</a:t>
            </a:r>
            <a:r>
              <a:rPr lang="zh-CN" altLang="en-US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等轴测视图</a:t>
            </a:r>
            <a:r>
              <a:rPr lang="en-US" altLang="zh-CN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		</a:t>
            </a:r>
            <a:r>
              <a:rPr lang="zh-CN" altLang="en-US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仰视图</a:t>
            </a:r>
            <a:endParaRPr lang="en-US" altLang="zh-CN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014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1AE18D5-DCBC-405D-B35F-9E0D2527B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023" y="1550046"/>
            <a:ext cx="5307954" cy="53079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2 </a:t>
            </a:r>
            <a:r>
              <a:rPr lang="zh-CN" altLang="en-US" sz="4000" cap="none" dirty="0"/>
              <a:t>常见的底盘种类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1193" y="1800000"/>
            <a:ext cx="11029616" cy="74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平衡底盘</a:t>
            </a:r>
            <a:endParaRPr lang="en-US" altLang="zh-CN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721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>
            <a:extLst>
              <a:ext uri="{FF2B5EF4-FFF2-40B4-BE49-F238E27FC236}">
                <a16:creationId xmlns:a16="http://schemas.microsoft.com/office/drawing/2014/main" id="{244C718F-420F-4F7A-929E-D15510AF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2 </a:t>
            </a:r>
            <a:r>
              <a:rPr lang="zh-CN" altLang="en-US" sz="4000" cap="none" dirty="0"/>
              <a:t>常见的底盘种类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8165DA2-480B-442F-B6EB-F19064A4D859}"/>
              </a:ext>
            </a:extLst>
          </p:cNvPr>
          <p:cNvSpPr txBox="1"/>
          <p:nvPr/>
        </p:nvSpPr>
        <p:spPr>
          <a:xfrm>
            <a:off x="581192" y="1796193"/>
            <a:ext cx="3206193" cy="3986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全向轮底盘</a:t>
            </a:r>
            <a:endParaRPr lang="en-US" altLang="zh-CN" sz="14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单个轮组存在自由平移方向，易打滑，但</a:t>
            </a:r>
            <a:r>
              <a:rPr lang="zh-CN" altLang="en-US" sz="1400" dirty="0">
                <a:highlight>
                  <a:srgbClr val="FFFF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不易因急转向侧翻</a:t>
            </a:r>
            <a:endParaRPr lang="en-US" altLang="zh-CN" sz="1400" dirty="0">
              <a:highlight>
                <a:srgbClr val="FFFF00"/>
              </a:highligh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旋转时电机输出的力和速度均没有损失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平动时需轮组电机提供的扭力数值比底盘在轮组所需牵引力大一些，因此起步慢一点。但与此同时，需轮组电机提供的速度数值比底盘在轮组所需线速度小一些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底盘边框一般是圆的，占用空间小，整车轻便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旋转无损，平动需大力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C1C3B1-BDE1-4872-8267-3725126C3BBE}"/>
              </a:ext>
            </a:extLst>
          </p:cNvPr>
          <p:cNvSpPr txBox="1"/>
          <p:nvPr/>
        </p:nvSpPr>
        <p:spPr>
          <a:xfrm>
            <a:off x="4462233" y="1809300"/>
            <a:ext cx="3267534" cy="4546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麦轮底盘</a:t>
            </a:r>
            <a:endParaRPr lang="en-US" altLang="zh-CN" sz="14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单个轮组存在自由平移方向，易打滑，但</a:t>
            </a:r>
            <a:r>
              <a:rPr lang="zh-CN" altLang="en-US" sz="1400" dirty="0">
                <a:highlight>
                  <a:srgbClr val="FFFF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不易因急转向侧翻</a:t>
            </a:r>
            <a:endParaRPr lang="en-US" altLang="zh-CN" sz="1400" dirty="0">
              <a:highlight>
                <a:srgbClr val="FFFF00"/>
              </a:highligh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平动时电机输出的力和速度均没有损失（不考虑滚子打滑）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旋转时需轮组电机提供的速度数值比底盘在轮组所需线速度大一些，因此速度上限小一点。但与此同时，需轮组电机提供的扭力数值比底盘在轮组所需牵引力小一些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底盘边框一般是方的，占用空间较小，整车相对轻便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由于悬挂位置特性，横移时操作视角易滚转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平动无损，旋转需大速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DE2DEC-749C-4AC0-B712-AD9D2685BECC}"/>
              </a:ext>
            </a:extLst>
          </p:cNvPr>
          <p:cNvSpPr txBox="1"/>
          <p:nvPr/>
        </p:nvSpPr>
        <p:spPr>
          <a:xfrm>
            <a:off x="8404616" y="1797748"/>
            <a:ext cx="3206193" cy="2866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舵轮底盘</a:t>
            </a:r>
            <a:endParaRPr lang="en-US" altLang="zh-CN" sz="14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单个轮组无自由平移方向，</a:t>
            </a:r>
            <a:r>
              <a:rPr lang="zh-CN" altLang="en-US" sz="1400" dirty="0">
                <a:highlight>
                  <a:srgbClr val="FFFF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不易打滑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，但易因急转向侧翻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各向移动与旋转均在力与速度上没有损失，但比赛中舵向电机会占用一部分底盘功率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底盘边框方圆均可，占用空间较大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由于存在舵向电机，同样水平设计的情况下整车一般重量高一点，占用空间大一点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603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7a275ec-753e-47af-878d-7a97e07041b7"/>
  <p:tag name="COMMONDATA" val="eyJoZGlkIjoiYTBlMjBiOWE1Zjk5NDQ1M2U3NWYyMDQ3YWNmOWJjZWIifQ=="/>
</p:tagLst>
</file>

<file path=ppt/theme/theme1.xml><?xml version="1.0" encoding="utf-8"?>
<a:theme xmlns:a="http://schemas.openxmlformats.org/drawingml/2006/main" name="红利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TM03457464[[fn=红利]]</Template>
  <TotalTime>0</TotalTime>
  <Words>1129</Words>
  <Application>Microsoft Office PowerPoint</Application>
  <PresentationFormat>宽屏</PresentationFormat>
  <Paragraphs>83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Microsoft YaHei UI</vt:lpstr>
      <vt:lpstr>Arial</vt:lpstr>
      <vt:lpstr>Gill Sans MT</vt:lpstr>
      <vt:lpstr>Wingdings 2</vt:lpstr>
      <vt:lpstr>红利</vt:lpstr>
      <vt:lpstr>5.2 底盘概述</vt:lpstr>
      <vt:lpstr>目录</vt:lpstr>
      <vt:lpstr>1 底盘是什么</vt:lpstr>
      <vt:lpstr>1 底盘是什么</vt:lpstr>
      <vt:lpstr>2 常见的底盘种类</vt:lpstr>
      <vt:lpstr>2 常见的底盘种类</vt:lpstr>
      <vt:lpstr>2 常见的底盘种类</vt:lpstr>
      <vt:lpstr>2 常见的底盘种类</vt:lpstr>
      <vt:lpstr>2 常见的底盘种类</vt:lpstr>
      <vt:lpstr>3 底盘要完成的工作</vt:lpstr>
      <vt:lpstr>3 底盘要完成的工作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</cp:revision>
  <dcterms:created xsi:type="dcterms:W3CDTF">2019-12-13T06:13:00Z</dcterms:created>
  <dcterms:modified xsi:type="dcterms:W3CDTF">2024-09-02T05:08:49Z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5F80E70E50E141FFB62F51F4FF0185D8</vt:lpwstr>
  </property>
  <property fmtid="{D5CDD505-2E9C-101B-9397-08002B2CF9AE}" pid="4" name="KSOProductBuildVer">
    <vt:lpwstr>2052-11.1.0.12980</vt:lpwstr>
  </property>
</Properties>
</file>